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0"/>
  </p:notesMasterIdLst>
  <p:sldIdLst>
    <p:sldId id="278" r:id="rId2"/>
    <p:sldId id="279" r:id="rId3"/>
    <p:sldId id="280" r:id="rId4"/>
    <p:sldId id="281" r:id="rId5"/>
    <p:sldId id="291" r:id="rId6"/>
    <p:sldId id="292" r:id="rId7"/>
    <p:sldId id="284" r:id="rId8"/>
    <p:sldId id="293" r:id="rId9"/>
    <p:sldId id="294" r:id="rId10"/>
    <p:sldId id="295" r:id="rId11"/>
    <p:sldId id="282" r:id="rId12"/>
    <p:sldId id="285" r:id="rId13"/>
    <p:sldId id="296" r:id="rId14"/>
    <p:sldId id="286" r:id="rId15"/>
    <p:sldId id="287" r:id="rId16"/>
    <p:sldId id="288" r:id="rId17"/>
    <p:sldId id="289" r:id="rId18"/>
    <p:sldId id="290"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1355" autoAdjust="0"/>
  </p:normalViewPr>
  <p:slideViewPr>
    <p:cSldViewPr snapToGrid="0">
      <p:cViewPr varScale="1">
        <p:scale>
          <a:sx n="76" d="100"/>
          <a:sy n="76" d="100"/>
        </p:scale>
        <p:origin x="108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85577-2373-488C-A9DA-B82F9B6FAEA4}" type="datetimeFigureOut">
              <a:rPr lang="nl-NL" smtClean="0"/>
              <a:t>27-11-2022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2AC6D-6243-46BA-B8E8-647BF7520EB9}" type="slidenum">
              <a:rPr lang="nl-NL" smtClean="0"/>
              <a:t>‹nr.›</a:t>
            </a:fld>
            <a:endParaRPr lang="nl-NL"/>
          </a:p>
        </p:txBody>
      </p:sp>
    </p:spTree>
    <p:extLst>
      <p:ext uri="{BB962C8B-B14F-4D97-AF65-F5344CB8AC3E}">
        <p14:creationId xmlns:p14="http://schemas.microsoft.com/office/powerpoint/2010/main" val="81637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Pezen zorgen voor de verbinding van de spier naar een botstuk.</a:t>
            </a:r>
          </a:p>
          <a:p>
            <a:r>
              <a:rPr lang="nl-NL" dirty="0"/>
              <a:t>De afzonderlijke botten en gewrichten zorgen ervoor dat het onderbeen en de klauw kunnen bewegen.</a:t>
            </a:r>
          </a:p>
          <a:p>
            <a:r>
              <a:rPr lang="nl-NL" b="0" i="0" dirty="0">
                <a:solidFill>
                  <a:srgbClr val="0A0A0A"/>
                </a:solidFill>
                <a:effectLst/>
                <a:latin typeface="Arial" panose="020B0604020202020204" pitchFamily="34" charset="0"/>
              </a:rPr>
              <a:t>De witte lijn is de verbinding tussen de zoolhoorn en de wandhoorn. Door de zachte structuur is het een kwetsbaar gebied van de klauw. </a:t>
            </a:r>
          </a:p>
          <a:p>
            <a:r>
              <a:rPr lang="nl-NL" b="0" i="0" dirty="0">
                <a:solidFill>
                  <a:srgbClr val="0A0A0A"/>
                </a:solidFill>
                <a:effectLst/>
                <a:latin typeface="Arial" panose="020B0604020202020204" pitchFamily="34" charset="0"/>
              </a:rPr>
              <a:t>Wandhoorn is de harde buitenkant van de klauw, deze zorgt voor stevigheid en bescherming gevoelige delen.</a:t>
            </a:r>
          </a:p>
          <a:p>
            <a:r>
              <a:rPr lang="nl-NL" b="0" i="0" dirty="0">
                <a:solidFill>
                  <a:srgbClr val="616161"/>
                </a:solidFill>
                <a:effectLst/>
                <a:latin typeface="Arial" panose="020B0604020202020204" pitchFamily="34" charset="0"/>
              </a:rPr>
              <a:t>De dikte van het vetkussen kan variëren van 0,3 tot wel 2 centimeter. Dit vetkussen vangt schokken op en zorgt voor een goede verdeling van de druk op elke klauw. Het vetkussen stimuleert indirect de aanmaak van de klauwzool en hoorn. Bij een energietekort gebruiken koeien ook het vet van het vetkussen in de klauw. Koeien met een lagere conditie hebben daarom ook een dunner vetkussen. Elke verse koe verliest conditie, de kunst is om dit conditieverlies zoveel mogelijk te beperken.</a:t>
            </a:r>
            <a:endParaRPr lang="nl-NL" b="0" i="0" dirty="0">
              <a:solidFill>
                <a:srgbClr val="0A0A0A"/>
              </a:solidFill>
              <a:effectLst/>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B932AC6D-6243-46BA-B8E8-647BF7520EB9}" type="slidenum">
              <a:rPr lang="nl-NL" smtClean="0"/>
              <a:t>2</a:t>
            </a:fld>
            <a:endParaRPr lang="nl-NL"/>
          </a:p>
        </p:txBody>
      </p:sp>
    </p:spTree>
    <p:extLst>
      <p:ext uri="{BB962C8B-B14F-4D97-AF65-F5344CB8AC3E}">
        <p14:creationId xmlns:p14="http://schemas.microsoft.com/office/powerpoint/2010/main" val="317895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wandhoorn en de zool dragen een deel van het gewicht</a:t>
            </a:r>
          </a:p>
        </p:txBody>
      </p:sp>
      <p:sp>
        <p:nvSpPr>
          <p:cNvPr id="4" name="Tijdelijke aanduiding voor dianummer 3"/>
          <p:cNvSpPr>
            <a:spLocks noGrp="1"/>
          </p:cNvSpPr>
          <p:nvPr>
            <p:ph type="sldNum" sz="quarter" idx="5"/>
          </p:nvPr>
        </p:nvSpPr>
        <p:spPr/>
        <p:txBody>
          <a:bodyPr/>
          <a:lstStyle/>
          <a:p>
            <a:fld id="{B932AC6D-6243-46BA-B8E8-647BF7520EB9}" type="slidenum">
              <a:rPr lang="nl-NL" smtClean="0"/>
              <a:t>3</a:t>
            </a:fld>
            <a:endParaRPr lang="nl-NL"/>
          </a:p>
        </p:txBody>
      </p:sp>
    </p:spTree>
    <p:extLst>
      <p:ext uri="{BB962C8B-B14F-4D97-AF65-F5344CB8AC3E}">
        <p14:creationId xmlns:p14="http://schemas.microsoft.com/office/powerpoint/2010/main" val="255187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Ideale gewichtsverdeling is evenredig over de binnen- en de buitenklauw.</a:t>
            </a:r>
          </a:p>
          <a:p>
            <a:r>
              <a:rPr lang="nl-NL" dirty="0"/>
              <a:t>Verkeerde verdeling lijkt tot diverse klauwproblemen, ontstekingen scheefgroei afzonderlijke klauwen, afwijkende stand benen</a:t>
            </a:r>
          </a:p>
        </p:txBody>
      </p:sp>
      <p:sp>
        <p:nvSpPr>
          <p:cNvPr id="4" name="Tijdelijke aanduiding voor dianummer 3"/>
          <p:cNvSpPr>
            <a:spLocks noGrp="1"/>
          </p:cNvSpPr>
          <p:nvPr>
            <p:ph type="sldNum" sz="quarter" idx="5"/>
          </p:nvPr>
        </p:nvSpPr>
        <p:spPr/>
        <p:txBody>
          <a:bodyPr/>
          <a:lstStyle/>
          <a:p>
            <a:fld id="{B932AC6D-6243-46BA-B8E8-647BF7520EB9}" type="slidenum">
              <a:rPr lang="nl-NL" smtClean="0"/>
              <a:t>7</a:t>
            </a:fld>
            <a:endParaRPr lang="nl-NL"/>
          </a:p>
        </p:txBody>
      </p:sp>
    </p:spTree>
    <p:extLst>
      <p:ext uri="{BB962C8B-B14F-4D97-AF65-F5344CB8AC3E}">
        <p14:creationId xmlns:p14="http://schemas.microsoft.com/office/powerpoint/2010/main" val="243259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poten en klauwen moeten letterlijk het gewicht van de koe dragen. De stand van de poten en de klauwen bepaalt de gewichtsverdeling over de klauwen van het dier. Bij een perfecte stand wordt het gewicht van het dier mooi verdeeld over de verschillende klauwen. Verrassend genoeg wordt 60% van het gewicht door de voorpoten gedragen en 40% door de achterpoten. </a:t>
            </a:r>
          </a:p>
          <a:p>
            <a:endParaRPr lang="nl-NL" dirty="0"/>
          </a:p>
          <a:p>
            <a:r>
              <a:rPr lang="nl-NL" dirty="0"/>
              <a:t>De voorpoten en achterpoten zijn verschillend in bouw en functie. De voorpoten zijn ondersteunend en maken geen stuwende beweging. De achterpoten zitten vast in het heupgewricht, door een stuwende beweging brengen ze de koe in beweging. Dit zorgt er voor dat de achterpoten afwisselend worden belast.</a:t>
            </a:r>
          </a:p>
        </p:txBody>
      </p:sp>
      <p:sp>
        <p:nvSpPr>
          <p:cNvPr id="4" name="Tijdelijke aanduiding voor dianummer 3"/>
          <p:cNvSpPr>
            <a:spLocks noGrp="1"/>
          </p:cNvSpPr>
          <p:nvPr>
            <p:ph type="sldNum" sz="quarter" idx="5"/>
          </p:nvPr>
        </p:nvSpPr>
        <p:spPr/>
        <p:txBody>
          <a:bodyPr/>
          <a:lstStyle/>
          <a:p>
            <a:fld id="{B932AC6D-6243-46BA-B8E8-647BF7520EB9}" type="slidenum">
              <a:rPr lang="nl-NL" smtClean="0"/>
              <a:t>11</a:t>
            </a:fld>
            <a:endParaRPr lang="nl-NL"/>
          </a:p>
        </p:txBody>
      </p:sp>
    </p:spTree>
    <p:extLst>
      <p:ext uri="{BB962C8B-B14F-4D97-AF65-F5344CB8AC3E}">
        <p14:creationId xmlns:p14="http://schemas.microsoft.com/office/powerpoint/2010/main" val="352975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Vergelijkbaar met een geit.</a:t>
            </a:r>
          </a:p>
        </p:txBody>
      </p:sp>
      <p:sp>
        <p:nvSpPr>
          <p:cNvPr id="4" name="Tijdelijke aanduiding voor dianummer 3"/>
          <p:cNvSpPr>
            <a:spLocks noGrp="1"/>
          </p:cNvSpPr>
          <p:nvPr>
            <p:ph type="sldNum" sz="quarter" idx="5"/>
          </p:nvPr>
        </p:nvSpPr>
        <p:spPr/>
        <p:txBody>
          <a:bodyPr/>
          <a:lstStyle/>
          <a:p>
            <a:fld id="{B932AC6D-6243-46BA-B8E8-647BF7520EB9}" type="slidenum">
              <a:rPr lang="nl-NL" smtClean="0"/>
              <a:t>17</a:t>
            </a:fld>
            <a:endParaRPr lang="nl-NL"/>
          </a:p>
        </p:txBody>
      </p:sp>
    </p:spTree>
    <p:extLst>
      <p:ext uri="{BB962C8B-B14F-4D97-AF65-F5344CB8AC3E}">
        <p14:creationId xmlns:p14="http://schemas.microsoft.com/office/powerpoint/2010/main" val="1954203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DE3E3E4-2929-4135-A28E-40B70006129B}" type="datetimeFigureOut">
              <a:rPr lang="nl-NL" smtClean="0"/>
              <a:t>27-11-2022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00601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A42FCB1-8D65-4ECB-8105-D2F6B314F26C}"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68980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26581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A42FCB1-8D65-4ECB-8105-D2F6B314F26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6892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43818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406652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93619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71852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678900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39374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DE3E3E4-2929-4135-A28E-40B70006129B}" type="datetimeFigureOut">
              <a:rPr lang="nl-NL" smtClean="0"/>
              <a:t>27-11-2022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66110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pic>
        <p:nvPicPr>
          <p:cNvPr id="8" name="Afbeelding 7">
            <a:extLst>
              <a:ext uri="{FF2B5EF4-FFF2-40B4-BE49-F238E27FC236}">
                <a16:creationId xmlns:a16="http://schemas.microsoft.com/office/drawing/2014/main" id="{17460CA8-A735-784A-4A4E-EDAEF1F35C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365125"/>
            <a:ext cx="1981200" cy="771525"/>
          </a:xfrm>
          <a:prstGeom prst="rect">
            <a:avLst/>
          </a:prstGeom>
        </p:spPr>
      </p:pic>
    </p:spTree>
    <p:extLst>
      <p:ext uri="{BB962C8B-B14F-4D97-AF65-F5344CB8AC3E}">
        <p14:creationId xmlns:p14="http://schemas.microsoft.com/office/powerpoint/2010/main" val="289943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DE3E3E4-2929-4135-A28E-40B70006129B}" type="datetimeFigureOut">
              <a:rPr lang="nl-NL" smtClean="0"/>
              <a:t>27-11-2022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8884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DE3E3E4-2929-4135-A28E-40B70006129B}" type="datetimeFigureOut">
              <a:rPr lang="nl-NL" smtClean="0"/>
              <a:t>27-11-2022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62667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173607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A42FCB1-8D65-4ECB-8105-D2F6B314F26C}"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08618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A42FCB1-8D65-4ECB-8105-D2F6B314F26C}"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25264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A42FCB1-8D65-4ECB-8105-D2F6B314F26C}"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8760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5DE3E3E4-2929-4135-A28E-40B70006129B}" type="datetimeFigureOut">
              <a:rPr lang="nl-NL" smtClean="0"/>
              <a:t>27-11-2022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spTree>
    <p:extLst>
      <p:ext uri="{BB962C8B-B14F-4D97-AF65-F5344CB8AC3E}">
        <p14:creationId xmlns:p14="http://schemas.microsoft.com/office/powerpoint/2010/main" val="1959139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5DE3E3E4-2929-4135-A28E-40B70006129B}" type="datetimeFigureOut">
              <a:rPr lang="nl-NL" smtClean="0"/>
              <a:t>27-11-2022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46992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5DE3E3E4-2929-4135-A28E-40B70006129B}" type="datetimeFigureOut">
              <a:rPr lang="nl-NL" smtClean="0"/>
              <a:t>27-11-2022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spTree>
    <p:extLst>
      <p:ext uri="{BB962C8B-B14F-4D97-AF65-F5344CB8AC3E}">
        <p14:creationId xmlns:p14="http://schemas.microsoft.com/office/powerpoint/2010/main" val="3543545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5DE3E3E4-2929-4135-A28E-40B70006129B}" type="datetimeFigureOut">
              <a:rPr lang="nl-NL" smtClean="0"/>
              <a:t>27-11-2022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23180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5DE3E3E4-2929-4135-A28E-40B70006129B}" type="datetimeFigureOut">
              <a:rPr lang="nl-NL" smtClean="0"/>
              <a:t>27-11-2022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7958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A42FCB1-8D65-4ECB-8105-D2F6B314F26C}"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5DE3E3E4-2929-4135-A28E-40B70006129B}" type="datetimeFigureOut">
              <a:rPr lang="nl-NL" smtClean="0"/>
              <a:t>27-11-2022</a:t>
            </a:fld>
            <a:endParaRPr lang="nl-NL"/>
          </a:p>
        </p:txBody>
      </p:sp>
    </p:spTree>
    <p:extLst>
      <p:ext uri="{BB962C8B-B14F-4D97-AF65-F5344CB8AC3E}">
        <p14:creationId xmlns:p14="http://schemas.microsoft.com/office/powerpoint/2010/main" val="200256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Tree>
    <p:extLst>
      <p:ext uri="{BB962C8B-B14F-4D97-AF65-F5344CB8AC3E}">
        <p14:creationId xmlns:p14="http://schemas.microsoft.com/office/powerpoint/2010/main" val="169069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A42FCB1-8D65-4ECB-8105-D2F6B314F26C}"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9455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33981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A42FCB1-8D65-4ECB-8105-D2F6B314F26C}"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9699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A42FCB1-8D65-4ECB-8105-D2F6B314F26C}"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11782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5DE3E3E4-2929-4135-A28E-40B70006129B}" type="datetimeFigureOut">
              <a:rPr lang="nl-NL" smtClean="0"/>
              <a:t>27-11-2022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A42FCB1-8D65-4ECB-8105-D2F6B314F26C}"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6955010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s://www.gds-hoofcare.com/en/electric/"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d3V1QLYC_rs" TargetMode="External"/><Relationship Id="rId2" Type="http://schemas.openxmlformats.org/officeDocument/2006/relationships/slideLayout" Target="../slideLayouts/slideLayout4.xml"/><Relationship Id="rId1" Type="http://schemas.openxmlformats.org/officeDocument/2006/relationships/video" Target="https://www.youtube.com/embed/d3V1QLYC_rs?feature=oembed" TargetMode="Externa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za7r0UGtXH8" TargetMode="External"/><Relationship Id="rId2" Type="http://schemas.openxmlformats.org/officeDocument/2006/relationships/slideLayout" Target="../slideLayouts/slideLayout4.xml"/><Relationship Id="rId1" Type="http://schemas.openxmlformats.org/officeDocument/2006/relationships/video" Target="https://www.youtube.com/embed/za7r0UGtXH8?feature=oembed" TargetMode="Externa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1">
            <a:extLst>
              <a:ext uri="{FF2B5EF4-FFF2-40B4-BE49-F238E27FC236}">
                <a16:creationId xmlns:a16="http://schemas.microsoft.com/office/drawing/2014/main" id="{EE0BB346-F597-3FCD-2C64-06BEE4657A05}"/>
              </a:ext>
            </a:extLst>
          </p:cNvPr>
          <p:cNvSpPr>
            <a:spLocks noGrp="1"/>
          </p:cNvSpPr>
          <p:nvPr>
            <p:ph type="subTitle" idx="1"/>
          </p:nvPr>
        </p:nvSpPr>
        <p:spPr>
          <a:xfrm>
            <a:off x="374650" y="5155915"/>
            <a:ext cx="7668000" cy="973424"/>
          </a:xfrm>
        </p:spPr>
        <p:txBody>
          <a:bodyPr/>
          <a:lstStyle/>
          <a:p>
            <a:r>
              <a:rPr lang="en-US" dirty="0" err="1"/>
              <a:t>Keuzedeel</a:t>
            </a:r>
            <a:r>
              <a:rPr lang="en-US" dirty="0"/>
              <a:t> </a:t>
            </a:r>
            <a:r>
              <a:rPr lang="en-US" dirty="0" err="1"/>
              <a:t>klauwverzorging</a:t>
            </a:r>
            <a:endParaRPr lang="en-US" dirty="0"/>
          </a:p>
        </p:txBody>
      </p:sp>
      <p:sp>
        <p:nvSpPr>
          <p:cNvPr id="2" name="Titel 1"/>
          <p:cNvSpPr>
            <a:spLocks noGrp="1"/>
          </p:cNvSpPr>
          <p:nvPr>
            <p:ph type="ctrTitle"/>
          </p:nvPr>
        </p:nvSpPr>
        <p:spPr>
          <a:xfrm>
            <a:off x="371475" y="2824163"/>
            <a:ext cx="7668000" cy="2082553"/>
          </a:xfrm>
        </p:spPr>
        <p:txBody>
          <a:bodyPr wrap="square" anchor="b">
            <a:normAutofit/>
          </a:bodyPr>
          <a:lstStyle/>
          <a:p>
            <a:r>
              <a:rPr lang="nl-NL" sz="4700" i="1"/>
              <a:t>Basiskennis van anatomie van runderen, schapen, geiten</a:t>
            </a:r>
          </a:p>
        </p:txBody>
      </p:sp>
    </p:spTree>
    <p:extLst>
      <p:ext uri="{BB962C8B-B14F-4D97-AF65-F5344CB8AC3E}">
        <p14:creationId xmlns:p14="http://schemas.microsoft.com/office/powerpoint/2010/main" val="359616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05F2B3F-9AB9-7C3A-8E44-0CDF7355124F}"/>
              </a:ext>
            </a:extLst>
          </p:cNvPr>
          <p:cNvPicPr>
            <a:picLocks noChangeAspect="1"/>
          </p:cNvPicPr>
          <p:nvPr/>
        </p:nvPicPr>
        <p:blipFill>
          <a:blip r:embed="rId2"/>
          <a:stretch>
            <a:fillRect/>
          </a:stretch>
        </p:blipFill>
        <p:spPr>
          <a:xfrm>
            <a:off x="562969" y="530956"/>
            <a:ext cx="10359589" cy="5796087"/>
          </a:xfrm>
          <a:prstGeom prst="rect">
            <a:avLst/>
          </a:prstGeom>
        </p:spPr>
      </p:pic>
      <p:pic>
        <p:nvPicPr>
          <p:cNvPr id="8" name="Picture 2" descr="GDS-Hoofcare">
            <a:extLst>
              <a:ext uri="{FF2B5EF4-FFF2-40B4-BE49-F238E27FC236}">
                <a16:creationId xmlns:a16="http://schemas.microsoft.com/office/drawing/2014/main" id="{A152EE33-AE95-7E39-26D9-F9D9981F2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342" y="5230953"/>
            <a:ext cx="2845658" cy="162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6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A3000-8B52-C029-3F07-BF7D3F4D39E6}"/>
              </a:ext>
            </a:extLst>
          </p:cNvPr>
          <p:cNvSpPr>
            <a:spLocks noGrp="1"/>
          </p:cNvSpPr>
          <p:nvPr>
            <p:ph type="title"/>
          </p:nvPr>
        </p:nvSpPr>
        <p:spPr/>
        <p:txBody>
          <a:bodyPr/>
          <a:lstStyle/>
          <a:p>
            <a:endParaRPr lang="nl-NL"/>
          </a:p>
        </p:txBody>
      </p:sp>
      <p:pic>
        <p:nvPicPr>
          <p:cNvPr id="5" name="Afbeelding 4">
            <a:extLst>
              <a:ext uri="{FF2B5EF4-FFF2-40B4-BE49-F238E27FC236}">
                <a16:creationId xmlns:a16="http://schemas.microsoft.com/office/drawing/2014/main" id="{A93E9B98-6157-C9DF-9CC4-7E571C5D133C}"/>
              </a:ext>
            </a:extLst>
          </p:cNvPr>
          <p:cNvPicPr>
            <a:picLocks noChangeAspect="1"/>
          </p:cNvPicPr>
          <p:nvPr/>
        </p:nvPicPr>
        <p:blipFill>
          <a:blip r:embed="rId3"/>
          <a:stretch>
            <a:fillRect/>
          </a:stretch>
        </p:blipFill>
        <p:spPr>
          <a:xfrm>
            <a:off x="1702463" y="296862"/>
            <a:ext cx="7174837" cy="6260765"/>
          </a:xfrm>
          <a:prstGeom prst="rect">
            <a:avLst/>
          </a:prstGeom>
        </p:spPr>
      </p:pic>
    </p:spTree>
    <p:extLst>
      <p:ext uri="{BB962C8B-B14F-4D97-AF65-F5344CB8AC3E}">
        <p14:creationId xmlns:p14="http://schemas.microsoft.com/office/powerpoint/2010/main" val="2569264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5E09A-6B5E-1C3F-C2E8-189B2AC405A6}"/>
              </a:ext>
            </a:extLst>
          </p:cNvPr>
          <p:cNvSpPr>
            <a:spLocks noGrp="1"/>
          </p:cNvSpPr>
          <p:nvPr>
            <p:ph type="title"/>
          </p:nvPr>
        </p:nvSpPr>
        <p:spPr/>
        <p:txBody>
          <a:bodyPr/>
          <a:lstStyle/>
          <a:p>
            <a:pPr algn="ctr"/>
            <a:r>
              <a:rPr lang="nl-NL" dirty="0">
                <a:solidFill>
                  <a:schemeClr val="tx1">
                    <a:lumMod val="90000"/>
                    <a:lumOff val="10000"/>
                  </a:schemeClr>
                </a:solidFill>
              </a:rPr>
              <a:t>Hoef/klauw Geit</a:t>
            </a:r>
          </a:p>
        </p:txBody>
      </p:sp>
      <p:sp>
        <p:nvSpPr>
          <p:cNvPr id="3" name="Tijdelijke aanduiding voor tekst 2">
            <a:extLst>
              <a:ext uri="{FF2B5EF4-FFF2-40B4-BE49-F238E27FC236}">
                <a16:creationId xmlns:a16="http://schemas.microsoft.com/office/drawing/2014/main" id="{BAC10BF5-F6F2-81BB-C1F5-12B9ADC0F1F9}"/>
              </a:ext>
            </a:extLst>
          </p:cNvPr>
          <p:cNvSpPr>
            <a:spLocks noGrp="1"/>
          </p:cNvSpPr>
          <p:nvPr>
            <p:ph type="body" sz="quarter" idx="13"/>
          </p:nvPr>
        </p:nvSpPr>
        <p:spPr>
          <a:xfrm>
            <a:off x="-4954526" y="1379537"/>
            <a:ext cx="10328767" cy="6725237"/>
          </a:xfrm>
        </p:spPr>
        <p:txBody>
          <a:bodyPr/>
          <a:lstStyle/>
          <a:p>
            <a:endParaRPr lang="nl-NL" dirty="0"/>
          </a:p>
        </p:txBody>
      </p:sp>
      <p:sp>
        <p:nvSpPr>
          <p:cNvPr id="4" name="Tijdelijke aanduiding voor afbeelding 3">
            <a:extLst>
              <a:ext uri="{FF2B5EF4-FFF2-40B4-BE49-F238E27FC236}">
                <a16:creationId xmlns:a16="http://schemas.microsoft.com/office/drawing/2014/main" id="{27C90E61-8159-6743-5484-BB89C709C034}"/>
              </a:ext>
            </a:extLst>
          </p:cNvPr>
          <p:cNvSpPr>
            <a:spLocks noGrp="1"/>
          </p:cNvSpPr>
          <p:nvPr>
            <p:ph type="pic" sz="quarter" idx="14"/>
          </p:nvPr>
        </p:nvSpPr>
        <p:spPr>
          <a:xfrm>
            <a:off x="6164071" y="1700212"/>
            <a:ext cx="5656454" cy="4298653"/>
          </a:xfrm>
        </p:spPr>
      </p:sp>
      <p:sp>
        <p:nvSpPr>
          <p:cNvPr id="5" name="Tijdelijke aanduiding voor tekst 4">
            <a:extLst>
              <a:ext uri="{FF2B5EF4-FFF2-40B4-BE49-F238E27FC236}">
                <a16:creationId xmlns:a16="http://schemas.microsoft.com/office/drawing/2014/main" id="{F6EC4D50-8517-7557-0CEE-3A8F672C816D}"/>
              </a:ext>
            </a:extLst>
          </p:cNvPr>
          <p:cNvSpPr>
            <a:spLocks noGrp="1"/>
          </p:cNvSpPr>
          <p:nvPr>
            <p:ph type="body" sz="quarter" idx="16"/>
          </p:nvPr>
        </p:nvSpPr>
        <p:spPr/>
        <p:txBody>
          <a:bodyPr/>
          <a:lstStyle/>
          <a:p>
            <a:endParaRPr lang="nl-NL"/>
          </a:p>
        </p:txBody>
      </p:sp>
      <p:pic>
        <p:nvPicPr>
          <p:cNvPr id="7" name="Afbeelding 6">
            <a:extLst>
              <a:ext uri="{FF2B5EF4-FFF2-40B4-BE49-F238E27FC236}">
                <a16:creationId xmlns:a16="http://schemas.microsoft.com/office/drawing/2014/main" id="{61043C21-4D07-801D-8DCC-2EA9EAFD15E0}"/>
              </a:ext>
            </a:extLst>
          </p:cNvPr>
          <p:cNvPicPr>
            <a:picLocks noChangeAspect="1"/>
          </p:cNvPicPr>
          <p:nvPr/>
        </p:nvPicPr>
        <p:blipFill>
          <a:blip r:embed="rId2"/>
          <a:stretch>
            <a:fillRect/>
          </a:stretch>
        </p:blipFill>
        <p:spPr>
          <a:xfrm>
            <a:off x="6722399" y="1379537"/>
            <a:ext cx="4695825" cy="5181600"/>
          </a:xfrm>
          <a:prstGeom prst="rect">
            <a:avLst/>
          </a:prstGeom>
        </p:spPr>
      </p:pic>
      <p:pic>
        <p:nvPicPr>
          <p:cNvPr id="1028" name="Picture 4">
            <a:extLst>
              <a:ext uri="{FF2B5EF4-FFF2-40B4-BE49-F238E27FC236}">
                <a16:creationId xmlns:a16="http://schemas.microsoft.com/office/drawing/2014/main" id="{99E09560-C5BE-E097-FDD1-AF785205F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852" y="2412999"/>
            <a:ext cx="3346102" cy="2509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68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556777-6673-199D-B2B5-39A56658D27F}"/>
              </a:ext>
            </a:extLst>
          </p:cNvPr>
          <p:cNvSpPr>
            <a:spLocks noGrp="1"/>
          </p:cNvSpPr>
          <p:nvPr>
            <p:ph type="title"/>
          </p:nvPr>
        </p:nvSpPr>
        <p:spPr/>
        <p:txBody>
          <a:bodyPr/>
          <a:lstStyle/>
          <a:p>
            <a:r>
              <a:rPr lang="nl-NL" dirty="0"/>
              <a:t>Instructie </a:t>
            </a:r>
            <a:r>
              <a:rPr lang="nl-NL" dirty="0" err="1"/>
              <a:t>bekapbox</a:t>
            </a:r>
            <a:endParaRPr lang="nl-NL" dirty="0"/>
          </a:p>
        </p:txBody>
      </p:sp>
      <p:sp>
        <p:nvSpPr>
          <p:cNvPr id="3" name="Tijdelijke aanduiding voor inhoud 2">
            <a:extLst>
              <a:ext uri="{FF2B5EF4-FFF2-40B4-BE49-F238E27FC236}">
                <a16:creationId xmlns:a16="http://schemas.microsoft.com/office/drawing/2014/main" id="{CAEC3893-5DBD-F6DF-8315-531DA78C65EB}"/>
              </a:ext>
            </a:extLst>
          </p:cNvPr>
          <p:cNvSpPr>
            <a:spLocks noGrp="1"/>
          </p:cNvSpPr>
          <p:nvPr>
            <p:ph idx="1"/>
          </p:nvPr>
        </p:nvSpPr>
        <p:spPr>
          <a:xfrm>
            <a:off x="482007" y="1619303"/>
            <a:ext cx="11449050" cy="4419599"/>
          </a:xfrm>
        </p:spPr>
        <p:txBody>
          <a:bodyPr/>
          <a:lstStyle/>
          <a:p>
            <a:r>
              <a:rPr lang="nl-NL" dirty="0">
                <a:hlinkClick r:id="rId2"/>
              </a:rPr>
              <a:t>Electric &gt; GDS-</a:t>
            </a:r>
            <a:r>
              <a:rPr lang="nl-NL" dirty="0" err="1">
                <a:hlinkClick r:id="rId2"/>
              </a:rPr>
              <a:t>Hoofcare</a:t>
            </a:r>
            <a:endParaRPr lang="nl-NL" dirty="0"/>
          </a:p>
        </p:txBody>
      </p:sp>
    </p:spTree>
    <p:extLst>
      <p:ext uri="{BB962C8B-B14F-4D97-AF65-F5344CB8AC3E}">
        <p14:creationId xmlns:p14="http://schemas.microsoft.com/office/powerpoint/2010/main" val="227845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EA1DFB-6EA8-7554-4D82-2F22D71A4445}"/>
              </a:ext>
            </a:extLst>
          </p:cNvPr>
          <p:cNvSpPr>
            <a:spLocks noGrp="1"/>
          </p:cNvSpPr>
          <p:nvPr>
            <p:ph type="title"/>
          </p:nvPr>
        </p:nvSpPr>
        <p:spPr/>
        <p:txBody>
          <a:bodyPr/>
          <a:lstStyle/>
          <a:p>
            <a:pPr algn="ctr"/>
            <a:r>
              <a:rPr lang="nl-NL" dirty="0"/>
              <a:t>Onderdelen klauw geit</a:t>
            </a:r>
          </a:p>
        </p:txBody>
      </p:sp>
      <p:sp>
        <p:nvSpPr>
          <p:cNvPr id="3" name="Tijdelijke aanduiding voor afbeelding 2">
            <a:extLst>
              <a:ext uri="{FF2B5EF4-FFF2-40B4-BE49-F238E27FC236}">
                <a16:creationId xmlns:a16="http://schemas.microsoft.com/office/drawing/2014/main" id="{89245001-02FB-CDD0-6C23-8C8BBEB630EB}"/>
              </a:ext>
            </a:extLst>
          </p:cNvPr>
          <p:cNvSpPr>
            <a:spLocks noGrp="1"/>
          </p:cNvSpPr>
          <p:nvPr>
            <p:ph type="pic" sz="quarter" idx="13"/>
          </p:nvPr>
        </p:nvSpPr>
        <p:spPr/>
      </p:sp>
      <p:sp>
        <p:nvSpPr>
          <p:cNvPr id="4" name="Tijdelijke aanduiding voor tekst 3">
            <a:extLst>
              <a:ext uri="{FF2B5EF4-FFF2-40B4-BE49-F238E27FC236}">
                <a16:creationId xmlns:a16="http://schemas.microsoft.com/office/drawing/2014/main" id="{3E6B98BE-1EFE-DC12-5EBE-9A1C587C4837}"/>
              </a:ext>
            </a:extLst>
          </p:cNvPr>
          <p:cNvSpPr>
            <a:spLocks noGrp="1"/>
          </p:cNvSpPr>
          <p:nvPr>
            <p:ph type="body" sz="quarter" idx="14"/>
          </p:nvPr>
        </p:nvSpPr>
        <p:spPr/>
        <p:txBody>
          <a:bodyPr/>
          <a:lstStyle/>
          <a:p>
            <a:endParaRPr lang="nl-NL" dirty="0"/>
          </a:p>
        </p:txBody>
      </p:sp>
      <p:pic>
        <p:nvPicPr>
          <p:cNvPr id="6" name="Afbeelding 5">
            <a:extLst>
              <a:ext uri="{FF2B5EF4-FFF2-40B4-BE49-F238E27FC236}">
                <a16:creationId xmlns:a16="http://schemas.microsoft.com/office/drawing/2014/main" id="{EEA101E8-E1CB-3AD3-90C2-47A1327A4F2B}"/>
              </a:ext>
            </a:extLst>
          </p:cNvPr>
          <p:cNvPicPr>
            <a:picLocks noChangeAspect="1"/>
          </p:cNvPicPr>
          <p:nvPr/>
        </p:nvPicPr>
        <p:blipFill>
          <a:blip r:embed="rId2"/>
          <a:stretch>
            <a:fillRect/>
          </a:stretch>
        </p:blipFill>
        <p:spPr>
          <a:xfrm>
            <a:off x="649584" y="446366"/>
            <a:ext cx="4381500" cy="3171825"/>
          </a:xfrm>
          <a:prstGeom prst="rect">
            <a:avLst/>
          </a:prstGeom>
        </p:spPr>
      </p:pic>
      <p:pic>
        <p:nvPicPr>
          <p:cNvPr id="10" name="Afbeelding 9">
            <a:extLst>
              <a:ext uri="{FF2B5EF4-FFF2-40B4-BE49-F238E27FC236}">
                <a16:creationId xmlns:a16="http://schemas.microsoft.com/office/drawing/2014/main" id="{AF45CE2F-7CAB-9199-D9A4-4623066509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446366"/>
            <a:ext cx="4381499" cy="3280896"/>
          </a:xfrm>
          <a:prstGeom prst="rect">
            <a:avLst/>
          </a:prstGeom>
          <a:noFill/>
          <a:ln>
            <a:noFill/>
          </a:ln>
        </p:spPr>
      </p:pic>
    </p:spTree>
    <p:extLst>
      <p:ext uri="{BB962C8B-B14F-4D97-AF65-F5344CB8AC3E}">
        <p14:creationId xmlns:p14="http://schemas.microsoft.com/office/powerpoint/2010/main" val="203178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634A8-70FA-A985-47B7-B13EF6312A01}"/>
              </a:ext>
            </a:extLst>
          </p:cNvPr>
          <p:cNvSpPr>
            <a:spLocks noGrp="1"/>
          </p:cNvSpPr>
          <p:nvPr>
            <p:ph type="title"/>
          </p:nvPr>
        </p:nvSpPr>
        <p:spPr/>
        <p:txBody>
          <a:bodyPr/>
          <a:lstStyle/>
          <a:p>
            <a:endParaRPr lang="nl-NL"/>
          </a:p>
        </p:txBody>
      </p:sp>
      <p:pic>
        <p:nvPicPr>
          <p:cNvPr id="6" name="Tijdelijke aanduiding voor afbeelding 5">
            <a:extLst>
              <a:ext uri="{FF2B5EF4-FFF2-40B4-BE49-F238E27FC236}">
                <a16:creationId xmlns:a16="http://schemas.microsoft.com/office/drawing/2014/main" id="{64AFB8F2-54C4-7F54-7F33-4B8D4EE31C89}"/>
              </a:ext>
            </a:extLst>
          </p:cNvPr>
          <p:cNvPicPr>
            <a:picLocks noGrp="1" noChangeAspect="1"/>
          </p:cNvPicPr>
          <p:nvPr>
            <p:ph type="pic" sz="quarter" idx="13"/>
          </p:nvPr>
        </p:nvPicPr>
        <p:blipFill rotWithShape="1">
          <a:blip r:embed="rId2"/>
          <a:srcRect t="21506" b="21506"/>
          <a:stretch/>
        </p:blipFill>
        <p:spPr>
          <a:xfrm>
            <a:off x="0" y="0"/>
            <a:ext cx="12191999" cy="5647174"/>
          </a:xfrm>
        </p:spPr>
      </p:pic>
      <p:sp>
        <p:nvSpPr>
          <p:cNvPr id="4" name="Tijdelijke aanduiding voor tekst 3">
            <a:extLst>
              <a:ext uri="{FF2B5EF4-FFF2-40B4-BE49-F238E27FC236}">
                <a16:creationId xmlns:a16="http://schemas.microsoft.com/office/drawing/2014/main" id="{CC42051F-8F26-FAEA-4B3A-61CB9D21E2D0}"/>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234160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CA1189-0B06-A01B-8BCD-329A37EE930C}"/>
              </a:ext>
            </a:extLst>
          </p:cNvPr>
          <p:cNvSpPr>
            <a:spLocks noGrp="1"/>
          </p:cNvSpPr>
          <p:nvPr>
            <p:ph type="ctrTitle"/>
          </p:nvPr>
        </p:nvSpPr>
        <p:spPr>
          <a:xfrm>
            <a:off x="392258" y="4124180"/>
            <a:ext cx="8676000" cy="2484000"/>
          </a:xfrm>
        </p:spPr>
        <p:txBody>
          <a:bodyPr/>
          <a:lstStyle/>
          <a:p>
            <a:br>
              <a:rPr lang="en-US" sz="2400" dirty="0">
                <a:hlinkClick r:id="rId3"/>
              </a:rPr>
            </a:br>
            <a:br>
              <a:rPr lang="en-US" sz="2400" dirty="0">
                <a:hlinkClick r:id="rId3"/>
              </a:rPr>
            </a:br>
            <a:br>
              <a:rPr lang="en-US" sz="2400" dirty="0">
                <a:hlinkClick r:id="rId3"/>
              </a:rPr>
            </a:br>
            <a:r>
              <a:rPr lang="en-US" sz="2400" dirty="0">
                <a:hlinkClick r:id="rId3"/>
              </a:rPr>
              <a:t>How to Trim Goat Hooves - YouTube</a:t>
            </a:r>
            <a:endParaRPr lang="nl-NL" sz="2400" dirty="0"/>
          </a:p>
        </p:txBody>
      </p:sp>
      <p:pic>
        <p:nvPicPr>
          <p:cNvPr id="3" name="Onlinemedia 2" title="How to Trim Goat Hooves">
            <a:hlinkClick r:id="" action="ppaction://media"/>
            <a:extLst>
              <a:ext uri="{FF2B5EF4-FFF2-40B4-BE49-F238E27FC236}">
                <a16:creationId xmlns:a16="http://schemas.microsoft.com/office/drawing/2014/main" id="{C5F3EB6D-3F8E-5FDD-BBE7-79E8C9EAE989}"/>
              </a:ext>
            </a:extLst>
          </p:cNvPr>
          <p:cNvPicPr>
            <a:picLocks noRot="1" noChangeAspect="1"/>
          </p:cNvPicPr>
          <p:nvPr>
            <a:videoFile r:link="rId1"/>
          </p:nvPr>
        </p:nvPicPr>
        <p:blipFill>
          <a:blip r:embed="rId4"/>
          <a:stretch>
            <a:fillRect/>
          </a:stretch>
        </p:blipFill>
        <p:spPr>
          <a:xfrm>
            <a:off x="466050" y="430936"/>
            <a:ext cx="9270231" cy="523768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414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2AEB9-0206-02D6-5030-B2E720EF00EC}"/>
              </a:ext>
            </a:extLst>
          </p:cNvPr>
          <p:cNvSpPr>
            <a:spLocks noGrp="1"/>
          </p:cNvSpPr>
          <p:nvPr>
            <p:ph type="title"/>
          </p:nvPr>
        </p:nvSpPr>
        <p:spPr>
          <a:xfrm>
            <a:off x="281041" y="2457258"/>
            <a:ext cx="5638799" cy="1160403"/>
          </a:xfrm>
        </p:spPr>
        <p:txBody>
          <a:bodyPr/>
          <a:lstStyle/>
          <a:p>
            <a:pPr algn="ctr"/>
            <a:r>
              <a:rPr lang="nl-NL" dirty="0"/>
              <a:t>Klauw/hoef Schaap</a:t>
            </a:r>
          </a:p>
        </p:txBody>
      </p:sp>
      <p:pic>
        <p:nvPicPr>
          <p:cNvPr id="7" name="Tijdelijke aanduiding voor afbeelding 6">
            <a:extLst>
              <a:ext uri="{FF2B5EF4-FFF2-40B4-BE49-F238E27FC236}">
                <a16:creationId xmlns:a16="http://schemas.microsoft.com/office/drawing/2014/main" id="{732D677B-7ABA-DEB0-DFDD-949314F6E847}"/>
              </a:ext>
            </a:extLst>
          </p:cNvPr>
          <p:cNvPicPr>
            <a:picLocks noGrp="1" noChangeAspect="1"/>
          </p:cNvPicPr>
          <p:nvPr>
            <p:ph type="pic" sz="quarter" idx="14"/>
          </p:nvPr>
        </p:nvPicPr>
        <p:blipFill rotWithShape="1">
          <a:blip r:embed="rId3"/>
          <a:srcRect t="4419" b="4419"/>
          <a:stretch/>
        </p:blipFill>
        <p:spPr/>
      </p:pic>
      <p:sp>
        <p:nvSpPr>
          <p:cNvPr id="5" name="Tijdelijke aanduiding voor tekst 4">
            <a:extLst>
              <a:ext uri="{FF2B5EF4-FFF2-40B4-BE49-F238E27FC236}">
                <a16:creationId xmlns:a16="http://schemas.microsoft.com/office/drawing/2014/main" id="{5404D58D-6BEF-7379-C1F5-7EDFECD57C96}"/>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4110796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2A755-668F-5C9E-798C-B8F1713847C5}"/>
              </a:ext>
            </a:extLst>
          </p:cNvPr>
          <p:cNvSpPr>
            <a:spLocks noGrp="1"/>
          </p:cNvSpPr>
          <p:nvPr>
            <p:ph type="ctrTitle"/>
          </p:nvPr>
        </p:nvSpPr>
        <p:spPr>
          <a:xfrm>
            <a:off x="340303" y="4207308"/>
            <a:ext cx="8676000" cy="2484000"/>
          </a:xfrm>
        </p:spPr>
        <p:txBody>
          <a:bodyPr/>
          <a:lstStyle/>
          <a:p>
            <a:r>
              <a:rPr lang="nl-NL" sz="2800" dirty="0"/>
              <a:t>Behandelen van een schaap:</a:t>
            </a:r>
            <a:br>
              <a:rPr lang="nl-NL" sz="2800" dirty="0"/>
            </a:br>
            <a:r>
              <a:rPr lang="de-DE" sz="2800" dirty="0">
                <a:hlinkClick r:id="rId3"/>
              </a:rPr>
              <a:t>Fangen und Behandeln von Schafen - YouTube</a:t>
            </a:r>
            <a:endParaRPr lang="nl-NL" sz="2800" dirty="0"/>
          </a:p>
        </p:txBody>
      </p:sp>
      <p:pic>
        <p:nvPicPr>
          <p:cNvPr id="3" name="Onlinemedia 2" title="Fangen und Behandeln von Schafen">
            <a:hlinkClick r:id="" action="ppaction://media"/>
            <a:extLst>
              <a:ext uri="{FF2B5EF4-FFF2-40B4-BE49-F238E27FC236}">
                <a16:creationId xmlns:a16="http://schemas.microsoft.com/office/drawing/2014/main" id="{79E6623D-CF24-A695-95E8-85106FBED371}"/>
              </a:ext>
            </a:extLst>
          </p:cNvPr>
          <p:cNvPicPr>
            <a:picLocks noRot="1" noChangeAspect="1"/>
          </p:cNvPicPr>
          <p:nvPr>
            <a:videoFile r:link="rId1"/>
          </p:nvPr>
        </p:nvPicPr>
        <p:blipFill>
          <a:blip r:embed="rId4"/>
          <a:stretch>
            <a:fillRect/>
          </a:stretch>
        </p:blipFill>
        <p:spPr>
          <a:xfrm>
            <a:off x="492991" y="435842"/>
            <a:ext cx="9045863" cy="51109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8384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BEB62AF-4AC6-C73B-CC55-529348148472}"/>
              </a:ext>
            </a:extLst>
          </p:cNvPr>
          <p:cNvSpPr>
            <a:spLocks noGrp="1"/>
          </p:cNvSpPr>
          <p:nvPr>
            <p:ph type="body" sz="quarter" idx="16"/>
          </p:nvPr>
        </p:nvSpPr>
        <p:spPr>
          <a:xfrm>
            <a:off x="3365884" y="6154736"/>
            <a:ext cx="5645148" cy="406401"/>
          </a:xfrm>
        </p:spPr>
        <p:txBody>
          <a:bodyPr/>
          <a:lstStyle/>
          <a:p>
            <a:pPr algn="ctr"/>
            <a:r>
              <a:rPr lang="nl-NL" sz="2000" dirty="0">
                <a:solidFill>
                  <a:schemeClr val="tx2"/>
                </a:solidFill>
              </a:rPr>
              <a:t>Dwarsdoorsnede </a:t>
            </a:r>
            <a:r>
              <a:rPr lang="nl-NL" sz="2000" dirty="0" err="1">
                <a:solidFill>
                  <a:schemeClr val="tx2"/>
                </a:solidFill>
              </a:rPr>
              <a:t>runderklauw</a:t>
            </a:r>
            <a:endParaRPr lang="nl-NL" sz="2000" dirty="0">
              <a:solidFill>
                <a:schemeClr val="tx2"/>
              </a:solidFill>
            </a:endParaRPr>
          </a:p>
        </p:txBody>
      </p:sp>
      <p:sp>
        <p:nvSpPr>
          <p:cNvPr id="5" name="Titel 4">
            <a:extLst>
              <a:ext uri="{FF2B5EF4-FFF2-40B4-BE49-F238E27FC236}">
                <a16:creationId xmlns:a16="http://schemas.microsoft.com/office/drawing/2014/main" id="{D897653F-6E4D-6527-802D-568AB3FD1187}"/>
              </a:ext>
            </a:extLst>
          </p:cNvPr>
          <p:cNvSpPr>
            <a:spLocks noGrp="1"/>
          </p:cNvSpPr>
          <p:nvPr>
            <p:ph type="title"/>
          </p:nvPr>
        </p:nvSpPr>
        <p:spPr/>
        <p:txBody>
          <a:bodyPr/>
          <a:lstStyle/>
          <a:p>
            <a:pPr algn="ctr"/>
            <a:r>
              <a:rPr lang="nl-NL" sz="6600" dirty="0"/>
              <a:t>Bouw en functie</a:t>
            </a:r>
          </a:p>
        </p:txBody>
      </p:sp>
      <p:pic>
        <p:nvPicPr>
          <p:cNvPr id="11" name="Tijdelijke aanduiding voor afbeelding 10">
            <a:extLst>
              <a:ext uri="{FF2B5EF4-FFF2-40B4-BE49-F238E27FC236}">
                <a16:creationId xmlns:a16="http://schemas.microsoft.com/office/drawing/2014/main" id="{244188DE-98A7-F166-D919-918CF1453C5B}"/>
              </a:ext>
            </a:extLst>
          </p:cNvPr>
          <p:cNvPicPr>
            <a:picLocks noGrp="1" noChangeAspect="1"/>
          </p:cNvPicPr>
          <p:nvPr>
            <p:ph type="pic" sz="quarter" idx="14"/>
          </p:nvPr>
        </p:nvPicPr>
        <p:blipFill rotWithShape="1">
          <a:blip r:embed="rId3"/>
          <a:srcRect t="3704" b="3704"/>
          <a:stretch/>
        </p:blipFill>
        <p:spPr>
          <a:xfrm>
            <a:off x="2672568" y="1219745"/>
            <a:ext cx="7031779" cy="4864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3483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C7E3E53-6508-2166-8597-7714BA44FAF7}"/>
              </a:ext>
            </a:extLst>
          </p:cNvPr>
          <p:cNvSpPr>
            <a:spLocks noGrp="1"/>
          </p:cNvSpPr>
          <p:nvPr>
            <p:ph type="body" sz="quarter" idx="16"/>
          </p:nvPr>
        </p:nvSpPr>
        <p:spPr/>
        <p:txBody>
          <a:bodyPr/>
          <a:lstStyle/>
          <a:p>
            <a:endParaRPr lang="nl-NL"/>
          </a:p>
        </p:txBody>
      </p:sp>
      <p:sp>
        <p:nvSpPr>
          <p:cNvPr id="4" name="Tijdelijke aanduiding voor tekst 3">
            <a:extLst>
              <a:ext uri="{FF2B5EF4-FFF2-40B4-BE49-F238E27FC236}">
                <a16:creationId xmlns:a16="http://schemas.microsoft.com/office/drawing/2014/main" id="{FA27D997-34AD-57AE-2067-74F962B57AA1}"/>
              </a:ext>
            </a:extLst>
          </p:cNvPr>
          <p:cNvSpPr>
            <a:spLocks noGrp="1"/>
          </p:cNvSpPr>
          <p:nvPr>
            <p:ph type="body" sz="quarter" idx="13"/>
          </p:nvPr>
        </p:nvSpPr>
        <p:spPr/>
        <p:txBody>
          <a:bodyPr/>
          <a:lstStyle/>
          <a:p>
            <a:endParaRPr lang="nl-NL" dirty="0"/>
          </a:p>
        </p:txBody>
      </p:sp>
      <p:sp>
        <p:nvSpPr>
          <p:cNvPr id="5" name="Titel 4">
            <a:extLst>
              <a:ext uri="{FF2B5EF4-FFF2-40B4-BE49-F238E27FC236}">
                <a16:creationId xmlns:a16="http://schemas.microsoft.com/office/drawing/2014/main" id="{1191289A-B9C5-DA6D-18D3-D944EC5CEFA6}"/>
              </a:ext>
            </a:extLst>
          </p:cNvPr>
          <p:cNvSpPr>
            <a:spLocks noGrp="1"/>
          </p:cNvSpPr>
          <p:nvPr>
            <p:ph type="title"/>
          </p:nvPr>
        </p:nvSpPr>
        <p:spPr/>
        <p:txBody>
          <a:bodyPr/>
          <a:lstStyle/>
          <a:p>
            <a:pPr algn="ctr"/>
            <a:r>
              <a:rPr lang="nl-NL" sz="2800" dirty="0"/>
              <a:t>Essentiële functies klauw: </a:t>
            </a:r>
            <a:br>
              <a:rPr lang="nl-NL" sz="2800" dirty="0"/>
            </a:br>
            <a:r>
              <a:rPr lang="nl-NL" sz="2800" dirty="0"/>
              <a:t>ze moet de lichaamslast van het dier dragen en bescherming bieden van de lederhuid of de dermis. </a:t>
            </a:r>
            <a:br>
              <a:rPr lang="nl-NL" sz="2800" dirty="0"/>
            </a:br>
            <a:endParaRPr lang="nl-NL" sz="2800" dirty="0"/>
          </a:p>
        </p:txBody>
      </p:sp>
      <p:pic>
        <p:nvPicPr>
          <p:cNvPr id="18" name="Afbeelding 17">
            <a:extLst>
              <a:ext uri="{FF2B5EF4-FFF2-40B4-BE49-F238E27FC236}">
                <a16:creationId xmlns:a16="http://schemas.microsoft.com/office/drawing/2014/main" id="{81CBCDE4-1FB0-5E2A-C887-D87F86511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18" y="1661797"/>
            <a:ext cx="4591691" cy="4505954"/>
          </a:xfrm>
          <a:prstGeom prst="rect">
            <a:avLst/>
          </a:prstGeom>
        </p:spPr>
      </p:pic>
      <p:pic>
        <p:nvPicPr>
          <p:cNvPr id="22" name="Afbeelding 21">
            <a:extLst>
              <a:ext uri="{FF2B5EF4-FFF2-40B4-BE49-F238E27FC236}">
                <a16:creationId xmlns:a16="http://schemas.microsoft.com/office/drawing/2014/main" id="{F2DAEFCA-041D-C557-E919-4B1623A08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899" y="2064519"/>
            <a:ext cx="5182323" cy="3620005"/>
          </a:xfrm>
          <a:prstGeom prst="rect">
            <a:avLst/>
          </a:prstGeom>
        </p:spPr>
      </p:pic>
    </p:spTree>
    <p:extLst>
      <p:ext uri="{BB962C8B-B14F-4D97-AF65-F5344CB8AC3E}">
        <p14:creationId xmlns:p14="http://schemas.microsoft.com/office/powerpoint/2010/main" val="274015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A8101-C1A8-0D09-C885-0A135230E167}"/>
              </a:ext>
            </a:extLst>
          </p:cNvPr>
          <p:cNvSpPr>
            <a:spLocks noGrp="1"/>
          </p:cNvSpPr>
          <p:nvPr>
            <p:ph type="title"/>
          </p:nvPr>
        </p:nvSpPr>
        <p:spPr>
          <a:xfrm>
            <a:off x="450852" y="387298"/>
            <a:ext cx="7427056" cy="1160403"/>
          </a:xfrm>
        </p:spPr>
        <p:txBody>
          <a:bodyPr/>
          <a:lstStyle/>
          <a:p>
            <a:pPr algn="ctr"/>
            <a:r>
              <a:rPr lang="nl-NL" dirty="0"/>
              <a:t>Buitenkant van de klauw</a:t>
            </a:r>
          </a:p>
        </p:txBody>
      </p:sp>
      <p:sp>
        <p:nvSpPr>
          <p:cNvPr id="5" name="Tijdelijke aanduiding voor tekst 4">
            <a:extLst>
              <a:ext uri="{FF2B5EF4-FFF2-40B4-BE49-F238E27FC236}">
                <a16:creationId xmlns:a16="http://schemas.microsoft.com/office/drawing/2014/main" id="{BC17CCEC-8D75-BE62-C53B-79509A69846D}"/>
              </a:ext>
            </a:extLst>
          </p:cNvPr>
          <p:cNvSpPr>
            <a:spLocks noGrp="1"/>
          </p:cNvSpPr>
          <p:nvPr>
            <p:ph type="body" sz="quarter" idx="14"/>
          </p:nvPr>
        </p:nvSpPr>
        <p:spPr/>
        <p:txBody>
          <a:bodyPr/>
          <a:lstStyle/>
          <a:p>
            <a:endParaRPr lang="nl-NL"/>
          </a:p>
        </p:txBody>
      </p:sp>
      <p:pic>
        <p:nvPicPr>
          <p:cNvPr id="6" name="Tijdelijke aanduiding voor afbeelding 5">
            <a:extLst>
              <a:ext uri="{FF2B5EF4-FFF2-40B4-BE49-F238E27FC236}">
                <a16:creationId xmlns:a16="http://schemas.microsoft.com/office/drawing/2014/main" id="{60F91DEA-11FB-3848-6832-AC1670DE4E93}"/>
              </a:ext>
            </a:extLst>
          </p:cNvPr>
          <p:cNvPicPr>
            <a:picLocks noGrp="1" noChangeAspect="1"/>
          </p:cNvPicPr>
          <p:nvPr>
            <p:ph type="pic" sz="quarter" idx="13"/>
          </p:nvPr>
        </p:nvPicPr>
        <p:blipFill rotWithShape="1">
          <a:blip r:embed="rId2"/>
          <a:srcRect l="35568" t="-1" r="3479" b="62694"/>
          <a:stretch/>
        </p:blipFill>
        <p:spPr>
          <a:xfrm>
            <a:off x="5931580" y="1175511"/>
            <a:ext cx="6362227" cy="4186095"/>
          </a:xfrm>
          <a:prstGeom prst="rect">
            <a:avLst/>
          </a:prstGeom>
        </p:spPr>
      </p:pic>
      <p:pic>
        <p:nvPicPr>
          <p:cNvPr id="3" name="Tijdelijke aanduiding voor afbeelding 5">
            <a:extLst>
              <a:ext uri="{FF2B5EF4-FFF2-40B4-BE49-F238E27FC236}">
                <a16:creationId xmlns:a16="http://schemas.microsoft.com/office/drawing/2014/main" id="{484059BD-089C-7854-304A-AA77DD4571F1}"/>
              </a:ext>
            </a:extLst>
          </p:cNvPr>
          <p:cNvPicPr>
            <a:picLocks noChangeAspect="1"/>
          </p:cNvPicPr>
          <p:nvPr/>
        </p:nvPicPr>
        <p:blipFill rotWithShape="1">
          <a:blip r:embed="rId2"/>
          <a:srcRect l="3479" t="36115" r="3479"/>
          <a:stretch/>
        </p:blipFill>
        <p:spPr>
          <a:xfrm>
            <a:off x="-126928" y="1317370"/>
            <a:ext cx="6636289" cy="4832449"/>
          </a:xfrm>
          <a:prstGeom prst="rect">
            <a:avLst/>
          </a:prstGeom>
          <a:solidFill>
            <a:schemeClr val="accent3">
              <a:lumMod val="20000"/>
              <a:lumOff val="80000"/>
            </a:schemeClr>
          </a:solidFill>
        </p:spPr>
      </p:pic>
    </p:spTree>
    <p:extLst>
      <p:ext uri="{BB962C8B-B14F-4D97-AF65-F5344CB8AC3E}">
        <p14:creationId xmlns:p14="http://schemas.microsoft.com/office/powerpoint/2010/main" val="88367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31CE1C-ECA4-904A-C0BC-8ACABD6B6F17}"/>
              </a:ext>
            </a:extLst>
          </p:cNvPr>
          <p:cNvPicPr>
            <a:picLocks noChangeAspect="1"/>
          </p:cNvPicPr>
          <p:nvPr/>
        </p:nvPicPr>
        <p:blipFill>
          <a:blip r:embed="rId2"/>
          <a:stretch>
            <a:fillRect/>
          </a:stretch>
        </p:blipFill>
        <p:spPr>
          <a:xfrm>
            <a:off x="210700" y="348551"/>
            <a:ext cx="11770600" cy="5851281"/>
          </a:xfrm>
          <a:prstGeom prst="rect">
            <a:avLst/>
          </a:prstGeom>
        </p:spPr>
      </p:pic>
      <p:pic>
        <p:nvPicPr>
          <p:cNvPr id="1026" name="Picture 2" descr="GDS-Hoofcare">
            <a:extLst>
              <a:ext uri="{FF2B5EF4-FFF2-40B4-BE49-F238E27FC236}">
                <a16:creationId xmlns:a16="http://schemas.microsoft.com/office/drawing/2014/main" id="{FABD7652-47E5-4F37-6610-99B7E4C47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00042"/>
            <a:ext cx="2549926" cy="145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23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EEBA296-DD05-77C8-D21B-FAF9150AE280}"/>
              </a:ext>
            </a:extLst>
          </p:cNvPr>
          <p:cNvPicPr>
            <a:picLocks noChangeAspect="1"/>
          </p:cNvPicPr>
          <p:nvPr/>
        </p:nvPicPr>
        <p:blipFill>
          <a:blip r:embed="rId2"/>
          <a:stretch>
            <a:fillRect/>
          </a:stretch>
        </p:blipFill>
        <p:spPr>
          <a:xfrm>
            <a:off x="206931" y="197094"/>
            <a:ext cx="11037173" cy="6297807"/>
          </a:xfrm>
          <a:prstGeom prst="rect">
            <a:avLst/>
          </a:prstGeom>
        </p:spPr>
      </p:pic>
      <p:pic>
        <p:nvPicPr>
          <p:cNvPr id="2050" name="Picture 2" descr="GDS-Hoofcare">
            <a:extLst>
              <a:ext uri="{FF2B5EF4-FFF2-40B4-BE49-F238E27FC236}">
                <a16:creationId xmlns:a16="http://schemas.microsoft.com/office/drawing/2014/main" id="{D30E3823-1405-AA06-CF18-DBD7A3E38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342" y="5230953"/>
            <a:ext cx="2845658" cy="162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45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2234EAC6-62C5-79AA-C5EF-AB142F504735}"/>
              </a:ext>
            </a:extLst>
          </p:cNvPr>
          <p:cNvPicPr>
            <a:picLocks noGrp="1" noChangeAspect="1"/>
          </p:cNvPicPr>
          <p:nvPr>
            <p:ph type="pic" sz="quarter" idx="14"/>
          </p:nvPr>
        </p:nvPicPr>
        <p:blipFill rotWithShape="1">
          <a:blip r:embed="rId3"/>
          <a:srcRect t="7021" b="7021"/>
          <a:stretch/>
        </p:blipFill>
        <p:spPr/>
      </p:pic>
    </p:spTree>
    <p:extLst>
      <p:ext uri="{BB962C8B-B14F-4D97-AF65-F5344CB8AC3E}">
        <p14:creationId xmlns:p14="http://schemas.microsoft.com/office/powerpoint/2010/main" val="12792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8E5748B-BC27-DD86-3726-FCEA0B337E4D}"/>
              </a:ext>
            </a:extLst>
          </p:cNvPr>
          <p:cNvPicPr>
            <a:picLocks noChangeAspect="1"/>
          </p:cNvPicPr>
          <p:nvPr/>
        </p:nvPicPr>
        <p:blipFill>
          <a:blip r:embed="rId2"/>
          <a:stretch>
            <a:fillRect/>
          </a:stretch>
        </p:blipFill>
        <p:spPr>
          <a:xfrm>
            <a:off x="120213" y="0"/>
            <a:ext cx="11455488" cy="6712983"/>
          </a:xfrm>
          <a:prstGeom prst="rect">
            <a:avLst/>
          </a:prstGeom>
        </p:spPr>
      </p:pic>
    </p:spTree>
    <p:extLst>
      <p:ext uri="{BB962C8B-B14F-4D97-AF65-F5344CB8AC3E}">
        <p14:creationId xmlns:p14="http://schemas.microsoft.com/office/powerpoint/2010/main" val="97470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5A49841-A3A9-3A99-B09E-16EF2FFBF16E}"/>
              </a:ext>
            </a:extLst>
          </p:cNvPr>
          <p:cNvPicPr>
            <a:picLocks noChangeAspect="1"/>
          </p:cNvPicPr>
          <p:nvPr/>
        </p:nvPicPr>
        <p:blipFill>
          <a:blip r:embed="rId2"/>
          <a:stretch>
            <a:fillRect/>
          </a:stretch>
        </p:blipFill>
        <p:spPr>
          <a:xfrm>
            <a:off x="227552" y="194477"/>
            <a:ext cx="11669695" cy="6533227"/>
          </a:xfrm>
          <a:prstGeom prst="rect">
            <a:avLst/>
          </a:prstGeom>
        </p:spPr>
      </p:pic>
      <p:pic>
        <p:nvPicPr>
          <p:cNvPr id="4" name="Picture 2" descr="GDS-Hoofcare">
            <a:extLst>
              <a:ext uri="{FF2B5EF4-FFF2-40B4-BE49-F238E27FC236}">
                <a16:creationId xmlns:a16="http://schemas.microsoft.com/office/drawing/2014/main" id="{C2A07B97-0249-7CD2-31DD-BCE225957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342" y="5230953"/>
            <a:ext cx="2845658" cy="162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47106"/>
      </p:ext>
    </p:extLst>
  </p:cSld>
  <p:clrMapOvr>
    <a:masterClrMapping/>
  </p:clrMapOvr>
</p:sld>
</file>

<file path=ppt/theme/theme1.xml><?xml version="1.0" encoding="utf-8"?>
<a:theme xmlns:a="http://schemas.openxmlformats.org/drawingml/2006/main" name="Thema1">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8DF50EB-C74A-4B85-92D1-9DBB6B749F33}" vid="{92CC1634-FFE4-4E42-8D25-839E32EE63E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Thema1</Template>
  <TotalTime>994</TotalTime>
  <Words>408</Words>
  <Application>Microsoft Office PowerPoint</Application>
  <PresentationFormat>Breedbeeld</PresentationFormat>
  <Paragraphs>30</Paragraphs>
  <Slides>18</Slides>
  <Notes>5</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Arial Black</vt:lpstr>
      <vt:lpstr>Calibri</vt:lpstr>
      <vt:lpstr>Thema1</vt:lpstr>
      <vt:lpstr>Basiskennis van anatomie van runderen, schapen, geiten</vt:lpstr>
      <vt:lpstr>Bouw en functie</vt:lpstr>
      <vt:lpstr>Essentiële functies klauw:  ze moet de lichaamslast van het dier dragen en bescherming bieden van de lederhuid of de dermis.  </vt:lpstr>
      <vt:lpstr>Buitenkant van de klauw</vt:lpstr>
      <vt:lpstr>PowerPoint-presentatie</vt:lpstr>
      <vt:lpstr>PowerPoint-presentatie</vt:lpstr>
      <vt:lpstr>PowerPoint-presentatie</vt:lpstr>
      <vt:lpstr>PowerPoint-presentatie</vt:lpstr>
      <vt:lpstr>PowerPoint-presentatie</vt:lpstr>
      <vt:lpstr>PowerPoint-presentatie</vt:lpstr>
      <vt:lpstr>PowerPoint-presentatie</vt:lpstr>
      <vt:lpstr>Hoef/klauw Geit</vt:lpstr>
      <vt:lpstr>Instructie bekapbox</vt:lpstr>
      <vt:lpstr>Onderdelen klauw geit</vt:lpstr>
      <vt:lpstr>PowerPoint-presentatie</vt:lpstr>
      <vt:lpstr>   How to Trim Goat Hooves - YouTube</vt:lpstr>
      <vt:lpstr>Klauw/hoef Schaap</vt:lpstr>
      <vt:lpstr>Behandelen van een schaap: Fangen und Behandeln von Schafen - YouTube</vt:lpstr>
    </vt:vector>
  </TitlesOfParts>
  <Company>Digicampuz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 Melkveehouderij</dc:title>
  <dc:creator>Fokkema, Rinze</dc:creator>
  <cp:lastModifiedBy>Nea Wolfs</cp:lastModifiedBy>
  <cp:revision>36</cp:revision>
  <dcterms:created xsi:type="dcterms:W3CDTF">2015-01-31T07:28:37Z</dcterms:created>
  <dcterms:modified xsi:type="dcterms:W3CDTF">2022-11-27T12:21:54Z</dcterms:modified>
</cp:coreProperties>
</file>